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1"/>
  </p:sldMasterIdLst>
  <p:sldIdLst>
    <p:sldId id="256" r:id="rId2"/>
    <p:sldId id="257" r:id="rId3"/>
    <p:sldId id="258" r:id="rId4"/>
    <p:sldId id="272" r:id="rId5"/>
    <p:sldId id="259" r:id="rId6"/>
    <p:sldId id="262" r:id="rId7"/>
    <p:sldId id="271" r:id="rId8"/>
    <p:sldId id="260" r:id="rId9"/>
    <p:sldId id="261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b Ding" initials="BD" lastIdx="1" clrIdx="0">
    <p:extLst>
      <p:ext uri="{19B8F6BF-5375-455C-9EA6-DF929625EA0E}">
        <p15:presenceInfo xmlns:p15="http://schemas.microsoft.com/office/powerpoint/2012/main" userId="S::zd26@duke.edu::072d166d-2f35-4ad3-ad73-2a64806ffd7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93" d="100"/>
          <a:sy n="93" d="100"/>
        </p:scale>
        <p:origin x="247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gif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716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120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961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428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43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607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10/21/2020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938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605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10/21/2020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16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10/21/2020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16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8901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881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77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ronavirus Update: Real Estate and Artificial Intelligence | by Slava  Kurilyak | Produvia">
            <a:extLst>
              <a:ext uri="{FF2B5EF4-FFF2-40B4-BE49-F238E27FC236}">
                <a16:creationId xmlns:a16="http://schemas.microsoft.com/office/drawing/2014/main" id="{EA0D0D65-4FFE-40E7-A891-C5A6FEE623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B04D33-E902-46CC-A131-57028375E8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Real Estate Prices, Past and Future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1F8BE4-6B26-4D2E-AEC3-D47499C29E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="0" i="0" u="none" strike="noStrike" baseline="0" dirty="0">
                <a:solidFill>
                  <a:schemeClr val="tx1"/>
                </a:solidFill>
                <a:latin typeface="LMRoman12-Regular"/>
              </a:rPr>
              <a:t>Bob Ding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="0" i="0" u="none" strike="noStrike" baseline="0" dirty="0">
                <a:solidFill>
                  <a:schemeClr val="tx1"/>
                </a:solidFill>
                <a:latin typeface="LMRoman12-Regular"/>
              </a:rPr>
              <a:t>2020-10-19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5856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D6BB48D-B2D2-421B-BBFF-A06596BCEA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28574" y="645106"/>
            <a:ext cx="6121845" cy="3229275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62F13D-2AE9-4EB3-B55F-1F5FEAA35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Forward Filtering</a:t>
            </a:r>
          </a:p>
        </p:txBody>
      </p:sp>
    </p:spTree>
    <p:extLst>
      <p:ext uri="{BB962C8B-B14F-4D97-AF65-F5344CB8AC3E}">
        <p14:creationId xmlns:p14="http://schemas.microsoft.com/office/powerpoint/2010/main" val="3155263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FDE65C1-C4CE-41E3-959B-ECF30B60E5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05390" y="645106"/>
            <a:ext cx="9568213" cy="3229275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62F13D-2AE9-4EB3-B55F-1F5FEAA35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Backward Sampling</a:t>
            </a:r>
          </a:p>
        </p:txBody>
      </p:sp>
    </p:spTree>
    <p:extLst>
      <p:ext uri="{BB962C8B-B14F-4D97-AF65-F5344CB8AC3E}">
        <p14:creationId xmlns:p14="http://schemas.microsoft.com/office/powerpoint/2010/main" val="521410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4CEA92E-B782-4AE2-AB92-A837489D79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24582" y="645106"/>
            <a:ext cx="5439457" cy="5564663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1973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364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1AD25-60DA-486B-B46C-345941461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2677" y="1559768"/>
            <a:ext cx="3267378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200" cap="all" spc="-100" dirty="0">
                <a:solidFill>
                  <a:schemeClr val="bg1"/>
                </a:solidFill>
              </a:rPr>
              <a:t>Evolution Model Sampling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03768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0970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EF6D8F0-0097-499A-8D44-779D73A31EE9}"/>
              </a:ext>
            </a:extLst>
          </p:cNvPr>
          <p:cNvSpPr txBox="1"/>
          <p:nvPr/>
        </p:nvSpPr>
        <p:spPr>
          <a:xfrm>
            <a:off x="8149265" y="4377367"/>
            <a:ext cx="2629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MVNormal</a:t>
            </a:r>
            <a:r>
              <a:rPr lang="en-US" sz="2400" dirty="0">
                <a:solidFill>
                  <a:schemeClr val="bg1"/>
                </a:solidFill>
              </a:rPr>
              <a:t> Gamma</a:t>
            </a:r>
          </a:p>
        </p:txBody>
      </p:sp>
    </p:spTree>
    <p:extLst>
      <p:ext uri="{BB962C8B-B14F-4D97-AF65-F5344CB8AC3E}">
        <p14:creationId xmlns:p14="http://schemas.microsoft.com/office/powerpoint/2010/main" val="1211637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B6EBBFA-1930-4B0B-ACD0-8CE671632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8418" y="1089369"/>
            <a:ext cx="7031786" cy="467613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1973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364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1AD25-60DA-486B-B46C-345941461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440" y="1559768"/>
            <a:ext cx="3469852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000" cap="all" spc="-100" dirty="0">
                <a:solidFill>
                  <a:schemeClr val="bg1"/>
                </a:solidFill>
              </a:rPr>
              <a:t>Observation model sampling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03768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0970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105BAD8-2D30-4399-9907-FDD3D9D5DCE9}"/>
              </a:ext>
            </a:extLst>
          </p:cNvPr>
          <p:cNvSpPr txBox="1"/>
          <p:nvPr/>
        </p:nvSpPr>
        <p:spPr>
          <a:xfrm>
            <a:off x="7850956" y="4377367"/>
            <a:ext cx="3439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Bayesian Ridge Regression</a:t>
            </a:r>
          </a:p>
        </p:txBody>
      </p:sp>
    </p:spTree>
    <p:extLst>
      <p:ext uri="{BB962C8B-B14F-4D97-AF65-F5344CB8AC3E}">
        <p14:creationId xmlns:p14="http://schemas.microsoft.com/office/powerpoint/2010/main" val="2654633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B40AA0-5625-4CF8-B7AF-9176F4509E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28574" y="645106"/>
            <a:ext cx="6121845" cy="322927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83B1A0-E0E2-41F4-BF3C-15541C59C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Observation Model Result</a:t>
            </a:r>
          </a:p>
        </p:txBody>
      </p:sp>
    </p:spTree>
    <p:extLst>
      <p:ext uri="{BB962C8B-B14F-4D97-AF65-F5344CB8AC3E}">
        <p14:creationId xmlns:p14="http://schemas.microsoft.com/office/powerpoint/2010/main" val="659385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ADD962-CD26-499B-8CB5-3C17826DBB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5221" y="645106"/>
            <a:ext cx="7828551" cy="322927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AD6200-3BAB-4370-AAE1-55CD7D648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Periodicity Result</a:t>
            </a:r>
          </a:p>
        </p:txBody>
      </p:sp>
    </p:spTree>
    <p:extLst>
      <p:ext uri="{BB962C8B-B14F-4D97-AF65-F5344CB8AC3E}">
        <p14:creationId xmlns:p14="http://schemas.microsoft.com/office/powerpoint/2010/main" val="3360737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B7BD3B-D65E-4DD0-8ADE-17D747146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227" y="136109"/>
            <a:ext cx="7820352" cy="3910174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AD6200-3BAB-4370-AAE1-55CD7D648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</a:rPr>
              <a:t>Market extraction</a:t>
            </a:r>
          </a:p>
        </p:txBody>
      </p:sp>
    </p:spTree>
    <p:extLst>
      <p:ext uri="{BB962C8B-B14F-4D97-AF65-F5344CB8AC3E}">
        <p14:creationId xmlns:p14="http://schemas.microsoft.com/office/powerpoint/2010/main" val="24525888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7D1A09-1346-4DFC-B72A-431E84D1C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91" y="748392"/>
            <a:ext cx="10892611" cy="302270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AD6200-3BAB-4370-AAE1-55CD7D648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</a:rPr>
              <a:t>Forecast </a:t>
            </a:r>
            <a:r>
              <a:rPr lang="en-US" sz="4800" cap="all" spc="-100">
                <a:solidFill>
                  <a:schemeClr val="bg1"/>
                </a:solidFill>
              </a:rPr>
              <a:t>mse</a:t>
            </a:r>
            <a:r>
              <a:rPr lang="en-US" sz="4800" cap="all" spc="-100" dirty="0">
                <a:solidFill>
                  <a:schemeClr val="bg1"/>
                </a:solidFill>
              </a:rPr>
              <a:t> (in price)</a:t>
            </a:r>
          </a:p>
        </p:txBody>
      </p:sp>
    </p:spTree>
    <p:extLst>
      <p:ext uri="{BB962C8B-B14F-4D97-AF65-F5344CB8AC3E}">
        <p14:creationId xmlns:p14="http://schemas.microsoft.com/office/powerpoint/2010/main" val="332439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6" name="Rectangle 154">
            <a:extLst>
              <a:ext uri="{FF2B5EF4-FFF2-40B4-BE49-F238E27FC236}">
                <a16:creationId xmlns:a16="http://schemas.microsoft.com/office/drawing/2014/main" id="{23EBFBD2-DA69-40F0-9B41-6AA12C08F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7" name="Rectangle 156">
            <a:extLst>
              <a:ext uri="{FF2B5EF4-FFF2-40B4-BE49-F238E27FC236}">
                <a16:creationId xmlns:a16="http://schemas.microsoft.com/office/drawing/2014/main" id="{66E085B8-E6D9-4530-9AE3-4C2B79CE4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1279" y="237744"/>
            <a:ext cx="7652977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3F5C29-04A5-4BA2-A147-C97D577D3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982" y="885661"/>
            <a:ext cx="6736084" cy="1744183"/>
          </a:xfrm>
        </p:spPr>
        <p:txBody>
          <a:bodyPr>
            <a:normAutofit/>
          </a:bodyPr>
          <a:lstStyle/>
          <a:p>
            <a:r>
              <a:rPr lang="en-US" dirty="0"/>
              <a:t>Observable</a:t>
            </a:r>
          </a:p>
        </p:txBody>
      </p:sp>
      <p:pic>
        <p:nvPicPr>
          <p:cNvPr id="4" name="Picture 6" descr="House Plans | Find Your House Plans Today | Lowest Prices">
            <a:extLst>
              <a:ext uri="{FF2B5EF4-FFF2-40B4-BE49-F238E27FC236}">
                <a16:creationId xmlns:a16="http://schemas.microsoft.com/office/drawing/2014/main" id="{2DE1EA31-9F1A-45B3-826C-BAD3FFBA1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3570" y="484635"/>
            <a:ext cx="3185563" cy="2790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Understanding the fundamentals of the real estate market | Opendoor">
            <a:extLst>
              <a:ext uri="{FF2B5EF4-FFF2-40B4-BE49-F238E27FC236}">
                <a16:creationId xmlns:a16="http://schemas.microsoft.com/office/drawing/2014/main" id="{E515D809-4EDD-4CF6-9AE8-AAFDFD752C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00" r="-2" b="-2"/>
          <a:stretch/>
        </p:blipFill>
        <p:spPr bwMode="auto">
          <a:xfrm>
            <a:off x="582540" y="3435520"/>
            <a:ext cx="3053181" cy="279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9" name="Rectangle 158">
            <a:extLst>
              <a:ext uri="{FF2B5EF4-FFF2-40B4-BE49-F238E27FC236}">
                <a16:creationId xmlns:a16="http://schemas.microsoft.com/office/drawing/2014/main" id="{4F2304C2-1AD0-4AFD-93A0-BB1D998E0F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1371" y="374904"/>
            <a:ext cx="737877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125C281F-BCA3-4FC8-9BA7-32DABB14C86C}"/>
              </a:ext>
            </a:extLst>
          </p:cNvPr>
          <p:cNvSpPr txBox="1">
            <a:spLocks/>
          </p:cNvSpPr>
          <p:nvPr/>
        </p:nvSpPr>
        <p:spPr>
          <a:xfrm>
            <a:off x="4706982" y="3935402"/>
            <a:ext cx="6736084" cy="174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i="0" kern="1200" cap="none" spc="-7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Unobservable</a:t>
            </a:r>
          </a:p>
        </p:txBody>
      </p:sp>
    </p:spTree>
    <p:extLst>
      <p:ext uri="{BB962C8B-B14F-4D97-AF65-F5344CB8AC3E}">
        <p14:creationId xmlns:p14="http://schemas.microsoft.com/office/powerpoint/2010/main" val="2286736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A6020133-135E-4D08-9F4A-D76B87578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6" descr="House Plans | Find Your House Plans Today | Lowest Prices">
            <a:extLst>
              <a:ext uri="{FF2B5EF4-FFF2-40B4-BE49-F238E27FC236}">
                <a16:creationId xmlns:a16="http://schemas.microsoft.com/office/drawing/2014/main" id="{2DE1EA31-9F1A-45B3-826C-BAD3FFBA1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40861" y="643467"/>
            <a:ext cx="3936009" cy="344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BE093C-507B-4B7A-A05D-2D35D0567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4" y="1244748"/>
            <a:ext cx="5130799" cy="2244725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0E7CA313-2F4B-4574-8399-12EF6A1BF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06119"/>
            <a:ext cx="12192000" cy="225188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30074"/>
            <a:ext cx="12192000" cy="232792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16" y="4692768"/>
            <a:ext cx="11859768" cy="200253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3F5C29-04A5-4BA2-A147-C97D577D3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23" y="4956811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cap="all" spc="-100">
                <a:solidFill>
                  <a:schemeClr val="tx1"/>
                </a:solidFill>
              </a:rPr>
              <a:t>Observable</a:t>
            </a:r>
          </a:p>
        </p:txBody>
      </p:sp>
      <p:cxnSp>
        <p:nvCxnSpPr>
          <p:cNvPr id="70" name="Straight Connector 55">
            <a:extLst>
              <a:ext uri="{FF2B5EF4-FFF2-40B4-BE49-F238E27FC236}">
                <a16:creationId xmlns:a16="http://schemas.microsoft.com/office/drawing/2014/main" id="{A5EECEE2-745A-4C3E-9A46-1B2ACCDC0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93533"/>
            <a:ext cx="0" cy="174715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2781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6A4-11AD-4873-8F4B-7C4AC91E8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Unobservable</a:t>
            </a:r>
          </a:p>
        </p:txBody>
      </p:sp>
      <p:pic>
        <p:nvPicPr>
          <p:cNvPr id="1028" name="Picture 4" descr="Housing market predictions for 2020 - The Washington Post">
            <a:extLst>
              <a:ext uri="{FF2B5EF4-FFF2-40B4-BE49-F238E27FC236}">
                <a16:creationId xmlns:a16="http://schemas.microsoft.com/office/drawing/2014/main" id="{5F5118CD-E9E5-4D41-AF4B-52B5C2BC6C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5" t="6351" r="9770" b="12979"/>
          <a:stretch/>
        </p:blipFill>
        <p:spPr bwMode="auto">
          <a:xfrm>
            <a:off x="3212305" y="1965437"/>
            <a:ext cx="5767389" cy="4173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use with bad foundation - YouTube">
            <a:extLst>
              <a:ext uri="{FF2B5EF4-FFF2-40B4-BE49-F238E27FC236}">
                <a16:creationId xmlns:a16="http://schemas.microsoft.com/office/drawing/2014/main" id="{E0E54A7D-5B6E-47FF-8CD5-797C9E0748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40" b="8889"/>
          <a:stretch/>
        </p:blipFill>
        <p:spPr bwMode="auto">
          <a:xfrm>
            <a:off x="8257074" y="3943350"/>
            <a:ext cx="3230075" cy="1995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6E11B7F-8093-4A83-AA4E-60CDB2C9CDF6}"/>
              </a:ext>
            </a:extLst>
          </p:cNvPr>
          <p:cNvGrpSpPr/>
          <p:nvPr/>
        </p:nvGrpSpPr>
        <p:grpSpPr>
          <a:xfrm>
            <a:off x="5305426" y="4648201"/>
            <a:ext cx="2951648" cy="292893"/>
            <a:chOff x="5305426" y="4648201"/>
            <a:chExt cx="2951648" cy="29289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6F3DA30-AD23-4EF2-871C-56694898E1BA}"/>
                </a:ext>
              </a:extLst>
            </p:cNvPr>
            <p:cNvSpPr/>
            <p:nvPr/>
          </p:nvSpPr>
          <p:spPr>
            <a:xfrm>
              <a:off x="5305426" y="4648201"/>
              <a:ext cx="157162" cy="15716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1456C2D-1654-4FF8-9E5D-E193A94E0A53}"/>
                </a:ext>
              </a:extLst>
            </p:cNvPr>
            <p:cNvCxnSpPr>
              <a:stCxn id="1032" idx="1"/>
            </p:cNvCxnSpPr>
            <p:nvPr/>
          </p:nvCxnSpPr>
          <p:spPr>
            <a:xfrm flipH="1" flipV="1">
              <a:off x="5525781" y="4723717"/>
              <a:ext cx="2731293" cy="217377"/>
            </a:xfrm>
            <a:prstGeom prst="straightConnector1">
              <a:avLst/>
            </a:prstGeom>
            <a:ln w="34925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B2BF7F9-26EF-44A2-9B8E-9BDD73ACE56C}"/>
              </a:ext>
            </a:extLst>
          </p:cNvPr>
          <p:cNvGrpSpPr/>
          <p:nvPr/>
        </p:nvGrpSpPr>
        <p:grpSpPr>
          <a:xfrm>
            <a:off x="5310188" y="1229420"/>
            <a:ext cx="1076325" cy="980380"/>
            <a:chOff x="5310188" y="1229420"/>
            <a:chExt cx="1076325" cy="98038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521F73F-0F60-47B3-B038-C8B83163A439}"/>
                </a:ext>
              </a:extLst>
            </p:cNvPr>
            <p:cNvSpPr/>
            <p:nvPr/>
          </p:nvSpPr>
          <p:spPr>
            <a:xfrm>
              <a:off x="5310188" y="2052638"/>
              <a:ext cx="157162" cy="15716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D97A67B-808A-45CF-917E-3844F9998A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6565" y="1229420"/>
              <a:ext cx="889948" cy="823218"/>
            </a:xfrm>
            <a:prstGeom prst="straightConnector1">
              <a:avLst/>
            </a:prstGeom>
            <a:ln w="381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A488DD5-8252-4F0D-BBCB-870481309794}"/>
              </a:ext>
            </a:extLst>
          </p:cNvPr>
          <p:cNvCxnSpPr>
            <a:cxnSpLocks/>
            <a:endCxn id="5" idx="4"/>
          </p:cNvCxnSpPr>
          <p:nvPr/>
        </p:nvCxnSpPr>
        <p:spPr>
          <a:xfrm flipV="1">
            <a:off x="5388769" y="2209800"/>
            <a:ext cx="0" cy="978505"/>
          </a:xfrm>
          <a:prstGeom prst="straightConnector1">
            <a:avLst/>
          </a:prstGeom>
          <a:ln w="38100"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E97A028-E1EA-4C9C-92CC-7EF21FF567A1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5384007" y="3526631"/>
            <a:ext cx="0" cy="1121570"/>
          </a:xfrm>
          <a:prstGeom prst="straightConnector1">
            <a:avLst/>
          </a:prstGeom>
          <a:ln w="38100"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Rivetingly tacky, the Donald's flat in Manhattan has style touches beloved  by Middle Eastern despots | Home | The Sunday Times">
            <a:extLst>
              <a:ext uri="{FF2B5EF4-FFF2-40B4-BE49-F238E27FC236}">
                <a16:creationId xmlns:a16="http://schemas.microsoft.com/office/drawing/2014/main" id="{6CFC4F82-6B70-454D-BCA2-A18A9C4E1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406" y="282510"/>
            <a:ext cx="3292831" cy="2195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659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B54C0-578E-40A6-8012-CD1714F7D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245" y="645106"/>
            <a:ext cx="9226503" cy="322927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510E8C-EA52-4B67-A5C3-FA67FF43B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Model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0E52B7-32FD-4806-B9F1-78992EFA9B92}"/>
              </a:ext>
            </a:extLst>
          </p:cNvPr>
          <p:cNvSpPr/>
          <p:nvPr/>
        </p:nvSpPr>
        <p:spPr>
          <a:xfrm>
            <a:off x="6733741" y="1914895"/>
            <a:ext cx="462310" cy="507039"/>
          </a:xfrm>
          <a:prstGeom prst="rect">
            <a:avLst/>
          </a:prstGeom>
          <a:solidFill>
            <a:srgbClr val="FFFF0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E6778AA-3DDE-4F5C-B1DD-522506D2CC69}"/>
              </a:ext>
            </a:extLst>
          </p:cNvPr>
          <p:cNvCxnSpPr>
            <a:cxnSpLocks/>
          </p:cNvCxnSpPr>
          <p:nvPr/>
        </p:nvCxnSpPr>
        <p:spPr>
          <a:xfrm flipH="1" flipV="1">
            <a:off x="7281333" y="2482409"/>
            <a:ext cx="1865952" cy="812196"/>
          </a:xfrm>
          <a:prstGeom prst="straightConnector1">
            <a:avLst/>
          </a:prstGeom>
          <a:ln w="349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0B5A1DD-E543-45BD-BD5A-7C48203E0210}"/>
              </a:ext>
            </a:extLst>
          </p:cNvPr>
          <p:cNvSpPr txBox="1"/>
          <p:nvPr/>
        </p:nvSpPr>
        <p:spPr>
          <a:xfrm>
            <a:off x="9285980" y="3244334"/>
            <a:ext cx="2202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Unobservable Market</a:t>
            </a:r>
          </a:p>
        </p:txBody>
      </p:sp>
    </p:spTree>
    <p:extLst>
      <p:ext uri="{BB962C8B-B14F-4D97-AF65-F5344CB8AC3E}">
        <p14:creationId xmlns:p14="http://schemas.microsoft.com/office/powerpoint/2010/main" val="2668680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7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8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9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0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650B7D-0EC5-4BB1-8E2A-E84FCD2CEB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191" y="1020709"/>
            <a:ext cx="10892611" cy="2478068"/>
          </a:xfrm>
          <a:prstGeom prst="rect">
            <a:avLst/>
          </a:prstGeom>
        </p:spPr>
      </p:pic>
      <p:sp>
        <p:nvSpPr>
          <p:cNvPr id="44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5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C7732-5ADF-4F9F-97DC-80BDA10EE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Stationarity</a:t>
            </a:r>
          </a:p>
        </p:txBody>
      </p:sp>
    </p:spTree>
    <p:extLst>
      <p:ext uri="{BB962C8B-B14F-4D97-AF65-F5344CB8AC3E}">
        <p14:creationId xmlns:p14="http://schemas.microsoft.com/office/powerpoint/2010/main" val="1261690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B54C0-578E-40A6-8012-CD1714F7D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245" y="645106"/>
            <a:ext cx="9226503" cy="322927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510E8C-EA52-4B67-A5C3-FA67FF43B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Model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2E7464-541C-400B-BBEA-F19FF9C199E6}"/>
              </a:ext>
            </a:extLst>
          </p:cNvPr>
          <p:cNvSpPr/>
          <p:nvPr/>
        </p:nvSpPr>
        <p:spPr>
          <a:xfrm>
            <a:off x="3700256" y="675882"/>
            <a:ext cx="2266950" cy="507039"/>
          </a:xfrm>
          <a:prstGeom prst="rect">
            <a:avLst/>
          </a:prstGeom>
          <a:solidFill>
            <a:srgbClr val="FFFF0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A8B6D3-DA3C-4DC6-847F-BF4E2766774E}"/>
              </a:ext>
            </a:extLst>
          </p:cNvPr>
          <p:cNvSpPr txBox="1"/>
          <p:nvPr/>
        </p:nvSpPr>
        <p:spPr>
          <a:xfrm>
            <a:off x="3330178" y="88009"/>
            <a:ext cx="30071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Without this: No Trend Model</a:t>
            </a:r>
          </a:p>
          <a:p>
            <a:r>
              <a:rPr lang="en-US" dirty="0"/>
              <a:t>With this: Linear Trend Model</a:t>
            </a:r>
          </a:p>
        </p:txBody>
      </p:sp>
    </p:spTree>
    <p:extLst>
      <p:ext uri="{BB962C8B-B14F-4D97-AF65-F5344CB8AC3E}">
        <p14:creationId xmlns:p14="http://schemas.microsoft.com/office/powerpoint/2010/main" val="3113012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C7C4A71-6C1A-4BAF-BBB1-78F3F6CA71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77974" y="645106"/>
            <a:ext cx="8023045" cy="3229275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49099D-70DE-48B4-8DAF-692EB47CD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</a:rPr>
              <a:t>Reparametrized Model</a:t>
            </a:r>
          </a:p>
        </p:txBody>
      </p:sp>
    </p:spTree>
    <p:extLst>
      <p:ext uri="{BB962C8B-B14F-4D97-AF65-F5344CB8AC3E}">
        <p14:creationId xmlns:p14="http://schemas.microsoft.com/office/powerpoint/2010/main" val="188074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8E4203-F4A8-4E10-91CE-85A17B2730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0989" y="645106"/>
            <a:ext cx="10417014" cy="322927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6E6910-8A1D-435C-A518-8B99C930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Parameter Inference</a:t>
            </a:r>
          </a:p>
        </p:txBody>
      </p:sp>
    </p:spTree>
    <p:extLst>
      <p:ext uri="{BB962C8B-B14F-4D97-AF65-F5344CB8AC3E}">
        <p14:creationId xmlns:p14="http://schemas.microsoft.com/office/powerpoint/2010/main" val="32277083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Widescreen</PresentationFormat>
  <Paragraphs>25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LMRoman12-Regular</vt:lpstr>
      <vt:lpstr>Arial</vt:lpstr>
      <vt:lpstr>Garamond</vt:lpstr>
      <vt:lpstr>Gill Sans MT</vt:lpstr>
      <vt:lpstr>SavonVTI</vt:lpstr>
      <vt:lpstr>Real Estate Prices, Past and Future</vt:lpstr>
      <vt:lpstr>Observable</vt:lpstr>
      <vt:lpstr>Observable</vt:lpstr>
      <vt:lpstr>Unobservable</vt:lpstr>
      <vt:lpstr>Model</vt:lpstr>
      <vt:lpstr>Stationarity</vt:lpstr>
      <vt:lpstr>Model</vt:lpstr>
      <vt:lpstr>Reparametrized Model</vt:lpstr>
      <vt:lpstr>Parameter Inference</vt:lpstr>
      <vt:lpstr>Forward Filtering</vt:lpstr>
      <vt:lpstr>Backward Sampling</vt:lpstr>
      <vt:lpstr>Evolution Model Sampling</vt:lpstr>
      <vt:lpstr>Observation model sampling</vt:lpstr>
      <vt:lpstr>Observation Model Result</vt:lpstr>
      <vt:lpstr>Periodicity Result</vt:lpstr>
      <vt:lpstr>Market extraction</vt:lpstr>
      <vt:lpstr>Forecast mse (in price)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Prices, Past and Future</dc:title>
  <dc:creator>Bob Ding</dc:creator>
  <cp:lastModifiedBy>Bob Ding</cp:lastModifiedBy>
  <cp:revision>10</cp:revision>
  <dcterms:created xsi:type="dcterms:W3CDTF">2020-10-21T02:15:14Z</dcterms:created>
  <dcterms:modified xsi:type="dcterms:W3CDTF">2020-10-21T15:02:08Z</dcterms:modified>
</cp:coreProperties>
</file>

<file path=docProps/thumbnail.jpeg>
</file>